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 id="265" r:id="rId10"/>
    <p:sldId id="264" r:id="rId11"/>
    <p:sldId id="266" r:id="rId12"/>
    <p:sldId id="269" r:id="rId13"/>
    <p:sldId id="267" r:id="rId14"/>
    <p:sldId id="268"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F6BCBE8-30B0-4476-8762-9236B142003A}" type="datetimeFigureOut">
              <a:rPr lang="en-US" smtClean="0"/>
              <a:pPr/>
              <a:t>11/17/2018</a:t>
            </a:fld>
            <a:endParaRPr lang="en-US" sz="1100" dirty="0">
              <a:solidFill>
                <a:schemeClr val="tx2"/>
              </a:solidFill>
            </a:endParaRPr>
          </a:p>
        </p:txBody>
      </p:sp>
      <p:sp>
        <p:nvSpPr>
          <p:cNvPr id="17" name="Footer Placeholder 16"/>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11/17/2018</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11/17/2018</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11/17/2018</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11/17/2018</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11/17/2018</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6BCBE8-30B0-4476-8762-9236B142003A}" type="datetimeFigureOut">
              <a:rPr lang="en-US" smtClean="0"/>
              <a:pPr/>
              <a:t>11/17/2018</a:t>
            </a:fld>
            <a:endParaRPr lang="en-US" sz="1100" dirty="0">
              <a:solidFill>
                <a:schemeClr val="tx2"/>
              </a:solidFill>
            </a:endParaRPr>
          </a:p>
        </p:txBody>
      </p:sp>
      <p:sp>
        <p:nvSpPr>
          <p:cNvPr id="8" name="Footer Placeholder 7"/>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6BCBE8-30B0-4476-8762-9236B142003A}" type="datetimeFigureOut">
              <a:rPr lang="en-US" smtClean="0"/>
              <a:pPr/>
              <a:t>11/17/2018</a:t>
            </a:fld>
            <a:endParaRPr lang="en-US" sz="1100" dirty="0">
              <a:solidFill>
                <a:schemeClr val="tx2"/>
              </a:solidFill>
            </a:endParaRPr>
          </a:p>
        </p:txBody>
      </p:sp>
      <p:sp>
        <p:nvSpPr>
          <p:cNvPr id="4" name="Footer Placeholder 3"/>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6BCBE8-30B0-4476-8762-9236B142003A}" type="datetimeFigureOut">
              <a:rPr lang="en-US" smtClean="0"/>
              <a:pPr/>
              <a:t>11/17/2018</a:t>
            </a:fld>
            <a:endParaRPr lang="en-US" sz="1100" dirty="0">
              <a:solidFill>
                <a:schemeClr val="tx2"/>
              </a:solidFill>
            </a:endParaRPr>
          </a:p>
        </p:txBody>
      </p:sp>
      <p:sp>
        <p:nvSpPr>
          <p:cNvPr id="3" name="Footer Placeholder 2"/>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11/17/2018</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F6BCBE8-30B0-4476-8762-9236B142003A}" type="datetimeFigureOut">
              <a:rPr lang="en-US" smtClean="0"/>
              <a:pPr/>
              <a:t>11/17/2018</a:t>
            </a:fld>
            <a:endParaRPr lang="en-US" sz="1100" dirty="0">
              <a:solidFill>
                <a:schemeClr val="tx2"/>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11/17/2018</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Mammalia</a:t>
            </a:r>
            <a:r>
              <a:rPr lang="en-US" dirty="0" smtClean="0"/>
              <a:t/>
            </a:r>
            <a:br>
              <a:rPr lang="en-US" dirty="0" smtClean="0"/>
            </a:br>
            <a:r>
              <a:rPr lang="en-US" dirty="0" smtClean="0"/>
              <a:t>Classification  of </a:t>
            </a:r>
            <a:r>
              <a:rPr lang="en-US" dirty="0" err="1" smtClean="0"/>
              <a:t>chordata</a:t>
            </a:r>
            <a:endParaRPr lang="en-US" dirty="0"/>
          </a:p>
        </p:txBody>
      </p:sp>
      <p:sp>
        <p:nvSpPr>
          <p:cNvPr id="3" name="Subtitle 2"/>
          <p:cNvSpPr>
            <a:spLocks noGrp="1"/>
          </p:cNvSpPr>
          <p:nvPr>
            <p:ph type="subTitle" idx="1"/>
          </p:nvPr>
        </p:nvSpPr>
        <p:spPr/>
        <p:txBody>
          <a:bodyPr/>
          <a:lstStyle/>
          <a:p>
            <a:r>
              <a:rPr lang="en-US" dirty="0" smtClean="0"/>
              <a:t>Lec,6</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Eutheria</a:t>
            </a:r>
            <a:endParaRPr lang="en-US" dirty="0"/>
          </a:p>
        </p:txBody>
      </p:sp>
      <p:sp>
        <p:nvSpPr>
          <p:cNvPr id="3" name="Content Placeholder 2"/>
          <p:cNvSpPr>
            <a:spLocks noGrp="1"/>
          </p:cNvSpPr>
          <p:nvPr>
            <p:ph idx="1"/>
          </p:nvPr>
        </p:nvSpPr>
        <p:spPr/>
        <p:txBody>
          <a:bodyPr>
            <a:normAutofit fontScale="70000" lnSpcReduction="20000"/>
          </a:bodyPr>
          <a:lstStyle/>
          <a:p>
            <a:pPr lvl="0" algn="just" rtl="1">
              <a:buNone/>
            </a:pPr>
            <a:r>
              <a:rPr lang="ar-IQ" b="1" dirty="0" smtClean="0"/>
              <a:t>الصنيف: الثدييات الحقيقية                          </a:t>
            </a:r>
            <a:r>
              <a:rPr lang="en-US" b="1" dirty="0" smtClean="0"/>
              <a:t>Subclass: </a:t>
            </a:r>
            <a:r>
              <a:rPr lang="en-US" b="1" dirty="0" err="1" smtClean="0"/>
              <a:t>Eutheria</a:t>
            </a:r>
            <a:endParaRPr lang="en-US" dirty="0" smtClean="0"/>
          </a:p>
          <a:p>
            <a:pPr algn="just" rtl="1">
              <a:buNone/>
            </a:pPr>
            <a:r>
              <a:rPr lang="ar-IQ" dirty="0" smtClean="0"/>
              <a:t>ويضم ثدييات ولودة </a:t>
            </a:r>
            <a:r>
              <a:rPr lang="en-US" dirty="0" smtClean="0"/>
              <a:t>Viviparous</a:t>
            </a:r>
            <a:r>
              <a:rPr lang="ar-IQ" dirty="0" smtClean="0"/>
              <a:t> يطلق عليها بالثدييات السسخدية</a:t>
            </a:r>
            <a:r>
              <a:rPr lang="en-US" dirty="0" smtClean="0"/>
              <a:t> Placental mammals </a:t>
            </a:r>
            <a:r>
              <a:rPr lang="ar-IQ" dirty="0" smtClean="0"/>
              <a:t>, وهي تتمثل بالعديد من الرتب: </a:t>
            </a:r>
            <a:endParaRPr lang="en-US" dirty="0" smtClean="0"/>
          </a:p>
          <a:p>
            <a:pPr algn="just" rtl="1">
              <a:buNone/>
            </a:pPr>
            <a:r>
              <a:rPr lang="ar-IQ" b="1" dirty="0" smtClean="0"/>
              <a:t>أ- الرتبة: آكلة الحشرات                                 </a:t>
            </a:r>
            <a:r>
              <a:rPr lang="en-US" b="1" dirty="0" smtClean="0"/>
              <a:t>Order: </a:t>
            </a:r>
            <a:r>
              <a:rPr lang="en-US" b="1" dirty="0" err="1" smtClean="0"/>
              <a:t>Insectivora</a:t>
            </a:r>
            <a:endParaRPr lang="en-US" dirty="0" smtClean="0"/>
          </a:p>
          <a:p>
            <a:pPr algn="just" rtl="1">
              <a:buNone/>
            </a:pPr>
            <a:r>
              <a:rPr lang="ar-IQ" dirty="0" smtClean="0"/>
              <a:t>وتضم ثدييات تمثل الحشرات الغذاء الاساسي لها، وهي ثدييات واسعة الانتشار، تمتاز بأن لها خطم حاد وهي تقضي معظم حياتها تحت الارض وتتمثل بحوالي 419 نوع من اشهرها القنفذ </a:t>
            </a:r>
            <a:r>
              <a:rPr lang="en-US" dirty="0" smtClean="0"/>
              <a:t>(Hedgehogs)</a:t>
            </a:r>
            <a:r>
              <a:rPr lang="ar-IQ" dirty="0" smtClean="0"/>
              <a:t>.</a:t>
            </a:r>
            <a:endParaRPr lang="en-US" dirty="0" smtClean="0"/>
          </a:p>
          <a:p>
            <a:pPr algn="just" rtl="1">
              <a:buNone/>
            </a:pPr>
            <a:r>
              <a:rPr lang="ar-IQ" b="1" dirty="0" smtClean="0"/>
              <a:t>ب- الرتبة: جلدية الاجنحة                               </a:t>
            </a:r>
            <a:r>
              <a:rPr lang="en-US" b="1" dirty="0" smtClean="0"/>
              <a:t>Order: </a:t>
            </a:r>
            <a:r>
              <a:rPr lang="en-US" b="1" dirty="0" err="1" smtClean="0"/>
              <a:t>Dermoptera</a:t>
            </a:r>
            <a:endParaRPr lang="en-US" dirty="0" smtClean="0"/>
          </a:p>
          <a:p>
            <a:pPr algn="just" rtl="1">
              <a:buNone/>
            </a:pPr>
            <a:r>
              <a:rPr lang="ar-IQ" dirty="0" smtClean="0"/>
              <a:t>وتضم ثدييات ذات صلة بالخفاشيات وتتمثل بجنس واحد هو </a:t>
            </a:r>
            <a:r>
              <a:rPr lang="en-US" i="1" dirty="0" err="1" smtClean="0"/>
              <a:t>Galeopithecus</a:t>
            </a:r>
            <a:r>
              <a:rPr lang="ar-IQ" dirty="0" smtClean="0"/>
              <a:t> يوجد في الملايا </a:t>
            </a:r>
            <a:r>
              <a:rPr lang="en-US" dirty="0" smtClean="0"/>
              <a:t>(Malaya)</a:t>
            </a:r>
            <a:r>
              <a:rPr lang="ar-IQ" dirty="0" smtClean="0"/>
              <a:t> وهو ليس طائر ولكن يقفز لمسافات طويلة ويطلق عليه بالليمور الطائر </a:t>
            </a:r>
            <a:r>
              <a:rPr lang="en-US" dirty="0" smtClean="0"/>
              <a:t>(Flying lemur)</a:t>
            </a:r>
            <a:r>
              <a:rPr lang="ar-IQ" dirty="0" smtClean="0"/>
              <a:t>.</a:t>
            </a:r>
            <a:endParaRPr lang="en-US" dirty="0" smtClean="0"/>
          </a:p>
          <a:p>
            <a:pPr algn="just" rtl="1">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algn="just" rtl="1"/>
            <a:r>
              <a:rPr lang="ar-IQ" b="1" dirty="0" smtClean="0"/>
              <a:t>ج- الرتبة: يدوية الاجنحة                                 </a:t>
            </a:r>
            <a:r>
              <a:rPr lang="en-US" b="1" dirty="0" smtClean="0"/>
              <a:t>Order: </a:t>
            </a:r>
            <a:r>
              <a:rPr lang="en-US" b="1" dirty="0" err="1" smtClean="0"/>
              <a:t>Chiroptera</a:t>
            </a:r>
            <a:endParaRPr lang="en-US" dirty="0" smtClean="0"/>
          </a:p>
          <a:p>
            <a:pPr algn="just" rtl="1"/>
            <a:r>
              <a:rPr lang="ar-IQ" dirty="0" smtClean="0"/>
              <a:t>تضم هذه الرتبة انواع الخفافيش التي تعد الثدييات الطائرة الحقيقية الوحيدة، والاجنحة فيها تتمثل بتحور في الطرف اللامي، حيث تستطيل الاصابع (2-5) وتدعم غشاء جلدي يستخدم للطيران. والاصبع الاول يمثل الابهام والذي يكون قصير ومزود بمخلب </a:t>
            </a:r>
            <a:r>
              <a:rPr lang="en-US" dirty="0" smtClean="0"/>
              <a:t>Claw</a:t>
            </a:r>
            <a:r>
              <a:rPr lang="ar-IQ" dirty="0" smtClean="0"/>
              <a:t>. تظهر الخفافيش تبايناً كبيراً في الحجم وطبيعة المعيشة فمنها مايصل مع الجناح 1.2-1.5 متر كما هو الحال في </a:t>
            </a:r>
            <a:r>
              <a:rPr lang="en-US" i="1" dirty="0" err="1" smtClean="0"/>
              <a:t>Pteropus</a:t>
            </a:r>
            <a:r>
              <a:rPr lang="ar-IQ" dirty="0" smtClean="0"/>
              <a:t> وبعضها يتغذى على الفواكه والبعض الاخر على الحشرات وبعضها مفترس مثل الخفاش الماص للدم </a:t>
            </a:r>
            <a:r>
              <a:rPr lang="en-US" dirty="0" err="1" smtClean="0"/>
              <a:t>Desmodus</a:t>
            </a:r>
            <a:r>
              <a:rPr lang="ar-IQ" dirty="0" smtClean="0"/>
              <a:t>. وتتمثل الرتبة بحوالي 300 نوع.</a:t>
            </a:r>
            <a:endParaRPr lang="en-US" dirty="0" smtClean="0"/>
          </a:p>
          <a:p>
            <a:pPr algn="just" rtl="1"/>
            <a:r>
              <a:rPr lang="ar-IQ" b="1" dirty="0" smtClean="0"/>
              <a:t>د- الرتبة: الثدييات الرئيسة (المقدمة)                          </a:t>
            </a:r>
            <a:r>
              <a:rPr lang="en-US" b="1" dirty="0" smtClean="0"/>
              <a:t>Order: Primates</a:t>
            </a:r>
            <a:endParaRPr lang="en-US" dirty="0" smtClean="0"/>
          </a:p>
          <a:p>
            <a:pPr algn="just" rtl="1"/>
            <a:r>
              <a:rPr lang="ar-IQ" dirty="0" smtClean="0"/>
              <a:t>تضم هذه الرتبة حيوانات تقع في المقدمة بالنسبة للمملكة الحيوانية كونها تمتلك دماغ جيد النمو وخصوصاً نصفي كرة المخ جيدي التكوين. الكثير من انواعها شجرية </a:t>
            </a:r>
            <a:r>
              <a:rPr lang="en-US" dirty="0" smtClean="0"/>
              <a:t>(Arboreal)</a:t>
            </a:r>
            <a:r>
              <a:rPr lang="ar-IQ" dirty="0" smtClean="0"/>
              <a:t> ويبدو انها انحدرت من ثدييات شجرية اكلة الحشرات. تمتاز افراد هذه الرتبة بأن اطرافها خماسة الاصابع وغالباً ما تنتهي الاصابع بأظافر مسطحة </a:t>
            </a:r>
            <a:r>
              <a:rPr lang="en-US" dirty="0" smtClean="0"/>
              <a:t>(Flat nails)</a:t>
            </a:r>
            <a:r>
              <a:rPr lang="ar-IQ" dirty="0" smtClean="0"/>
              <a:t> وتنتهي في البعض بالمخالب </a:t>
            </a:r>
            <a:r>
              <a:rPr lang="en-US" dirty="0" smtClean="0"/>
              <a:t>(Claws)</a:t>
            </a:r>
            <a:r>
              <a:rPr lang="ar-IQ" dirty="0" smtClean="0"/>
              <a:t> ، الجسم فيها مغطى بالشعر كلياً ويستثنى من ذلك الانسان الذي يوجد الشعر في جلده بدرجة اقل من غيره. تفتقد افراد هذه الرتبة القشور </a:t>
            </a:r>
            <a:r>
              <a:rPr lang="en-US" dirty="0" smtClean="0"/>
              <a:t>(Scales)</a:t>
            </a:r>
            <a:r>
              <a:rPr lang="ar-IQ" dirty="0" smtClean="0"/>
              <a:t> والقرون </a:t>
            </a:r>
            <a:r>
              <a:rPr lang="en-US" dirty="0" smtClean="0"/>
              <a:t>(Horns)</a:t>
            </a:r>
            <a:r>
              <a:rPr lang="ar-IQ" dirty="0" smtClean="0"/>
              <a:t> والحوافر </a:t>
            </a:r>
            <a:r>
              <a:rPr lang="en-US" dirty="0" smtClean="0"/>
              <a:t>(Hoofs)</a:t>
            </a:r>
            <a:r>
              <a:rPr lang="ar-IQ" dirty="0" smtClean="0"/>
              <a:t>. تتمثل الرتبة برتيبتين الاولى تدعى ملتفة الانف </a:t>
            </a:r>
            <a:r>
              <a:rPr lang="en-US" b="1" dirty="0" err="1" smtClean="0"/>
              <a:t>Strepsirhini</a:t>
            </a:r>
            <a:r>
              <a:rPr lang="en-US" b="1" dirty="0" smtClean="0"/>
              <a:t> </a:t>
            </a:r>
            <a:r>
              <a:rPr lang="ar-IQ" dirty="0" smtClean="0"/>
              <a:t>وهي تتمثل بحوالي 47 نوع.</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0" y="0"/>
            <a:ext cx="9144000" cy="4953000"/>
          </a:xfrm>
          <a:prstGeom prst="rect">
            <a:avLst/>
          </a:prstGeom>
          <a:noFill/>
          <a:ln w="9525">
            <a:noFill/>
            <a:miter lim="800000"/>
            <a:headEnd/>
            <a:tailEnd/>
          </a:ln>
        </p:spPr>
      </p:pic>
      <p:sp>
        <p:nvSpPr>
          <p:cNvPr id="3" name="Rectangle 2"/>
          <p:cNvSpPr/>
          <p:nvPr/>
        </p:nvSpPr>
        <p:spPr>
          <a:xfrm>
            <a:off x="2362200" y="5029200"/>
            <a:ext cx="4572000" cy="646331"/>
          </a:xfrm>
          <a:prstGeom prst="rect">
            <a:avLst/>
          </a:prstGeom>
        </p:spPr>
        <p:txBody>
          <a:bodyPr wrap="square">
            <a:spAutoFit/>
          </a:bodyPr>
          <a:lstStyle/>
          <a:p>
            <a:r>
              <a:rPr lang="ar-IQ" b="1" dirty="0" smtClean="0"/>
              <a:t>نوعين من الثدييات المقدمة من رتيبة ملتفة الانف.</a:t>
            </a:r>
            <a:r>
              <a:rPr lang="en-US" b="1" dirty="0" err="1" smtClean="0"/>
              <a:t>Tarsius</a:t>
            </a:r>
            <a:r>
              <a:rPr lang="en-US" b="1" dirty="0" smtClean="0"/>
              <a:t>-(a) Lemur(b)</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rtl="1"/>
            <a:r>
              <a:rPr lang="ar-IQ" b="1" dirty="0" smtClean="0"/>
              <a:t>هـ- الرتبة: الدرداء                                         </a:t>
            </a:r>
            <a:r>
              <a:rPr lang="en-US" b="1" dirty="0" smtClean="0"/>
              <a:t>Order: </a:t>
            </a:r>
            <a:r>
              <a:rPr lang="en-US" b="1" dirty="0" err="1" smtClean="0"/>
              <a:t>Edentata</a:t>
            </a:r>
            <a:endParaRPr lang="en-US" b="1" dirty="0" smtClean="0"/>
          </a:p>
          <a:p>
            <a:pPr algn="just" rtl="1"/>
            <a:r>
              <a:rPr lang="ar-IQ" dirty="0" smtClean="0"/>
              <a:t> </a:t>
            </a:r>
            <a:r>
              <a:rPr lang="ar-IQ" dirty="0" smtClean="0"/>
              <a:t>تضم هذه الرتبة حيوانات يعيش معظمها وسط امريكا وتتمثل بما يقرب من ثلاثين نوعاً بعضها عديم الاسنان مثل اكل النمل </a:t>
            </a:r>
            <a:r>
              <a:rPr lang="en-US" dirty="0" smtClean="0"/>
              <a:t>(Anteater)</a:t>
            </a:r>
            <a:r>
              <a:rPr lang="ar-IQ" dirty="0" smtClean="0"/>
              <a:t> وبعضها تمتلك اسنان ضعيفة النمو مثل حيوان المدرع </a:t>
            </a:r>
            <a:r>
              <a:rPr lang="en-US" dirty="0" smtClean="0"/>
              <a:t>Armadillo</a:t>
            </a:r>
            <a:r>
              <a:rPr lang="ar-IQ" dirty="0" smtClean="0"/>
              <a:t> وحيوان الكسلان </a:t>
            </a:r>
            <a:r>
              <a:rPr lang="en-US" dirty="0" smtClean="0"/>
              <a:t>Sloth</a:t>
            </a:r>
            <a:r>
              <a:rPr lang="ar-IQ" dirty="0" smtClean="0"/>
              <a:t>.</a:t>
            </a:r>
            <a:endParaRPr lang="en-US" dirty="0" smtClean="0"/>
          </a:p>
          <a:p>
            <a:pPr algn="just" rtl="1"/>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0" y="1066800"/>
            <a:ext cx="9144000" cy="5791200"/>
          </a:xfrm>
          <a:prstGeom prst="rect">
            <a:avLst/>
          </a:prstGeom>
          <a:noFill/>
          <a:ln w="9525">
            <a:noFill/>
            <a:miter lim="800000"/>
            <a:headEnd/>
            <a:tailEnd/>
          </a:ln>
        </p:spPr>
      </p:pic>
      <p:sp>
        <p:nvSpPr>
          <p:cNvPr id="2049" name="Rectangle 1"/>
          <p:cNvSpPr>
            <a:spLocks noChangeArrowheads="1"/>
          </p:cNvSpPr>
          <p:nvPr/>
        </p:nvSpPr>
        <p:spPr bwMode="auto">
          <a:xfrm>
            <a:off x="0" y="-228600"/>
            <a:ext cx="9144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ن</a:t>
            </a:r>
            <a:r>
              <a:rPr kumimoji="0" lang="en-US" sz="1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ntata</a:t>
            </a:r>
            <a:r>
              <a:rPr kumimoji="0" lang="ar-IQ"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0"/>
            <a:ext cx="89916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ن</a:t>
            </a:r>
            <a:endParaRPr kumimoji="0" lang="en-US"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en-US" sz="1400" b="1" dirty="0" smtClean="0">
              <a:latin typeface="Calibri" pitchFamily="34" charset="0"/>
              <a:ea typeface="Calibri" pitchFamily="34"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وعين من الثدييات. (أ) حيوان المدرع من رتبة الدرداء </a:t>
            </a:r>
            <a:r>
              <a:rPr kumimoji="0" lang="en-US" sz="1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Edentata</a:t>
            </a:r>
            <a:r>
              <a:rPr kumimoji="0" lang="en-US"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1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Xenarthra</a:t>
            </a:r>
            <a:r>
              <a:rPr kumimoji="0" lang="en-US"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ar-IQ"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(ب) خنزير الارض من رتبة نبيبية الاسنان </a:t>
            </a:r>
            <a:r>
              <a:rPr kumimoji="0" lang="en-US" sz="1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Tubulidentata</a:t>
            </a:r>
            <a:r>
              <a:rPr kumimoji="0" lang="ar-IQ"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algn="just" rtl="1">
              <a:buNone/>
            </a:pPr>
            <a:r>
              <a:rPr lang="ar-IQ" b="1" dirty="0" smtClean="0"/>
              <a:t>ح- الرتبة: الارنبيات                                   </a:t>
            </a:r>
            <a:r>
              <a:rPr lang="en-US" b="1" dirty="0" smtClean="0"/>
              <a:t>Order: </a:t>
            </a:r>
            <a:r>
              <a:rPr lang="en-US" b="1" dirty="0" err="1" smtClean="0"/>
              <a:t>Lagomorpha</a:t>
            </a:r>
            <a:endParaRPr lang="en-US" dirty="0" smtClean="0"/>
          </a:p>
          <a:p>
            <a:pPr algn="just" rtl="1">
              <a:buNone/>
            </a:pPr>
            <a:r>
              <a:rPr lang="ar-IQ" dirty="0" smtClean="0"/>
              <a:t>يمتلك افراد هذه الرتبة زوجين من القواطع في الفك الاعلى احدهما خلف الاخر، وعادة يكون الزوج الخلفي اقصر من الامامي وهي تستمر بالنمو طيلة حياة الحيوان، والشفة العليا مشطورة كأحد تكيفات التغذية، وجميع الارنبيات عشبية التغذية وهي موزعة عالمياً ويوجد منها حوالي 80 نوع.</a:t>
            </a:r>
            <a:endParaRPr lang="en-US" dirty="0" smtClean="0"/>
          </a:p>
          <a:p>
            <a:pPr algn="just" rtl="1">
              <a:buNone/>
            </a:pPr>
            <a:r>
              <a:rPr lang="ar-IQ" b="1" dirty="0" smtClean="0"/>
              <a:t>ط- الرتبة : القوارض                                       </a:t>
            </a:r>
            <a:r>
              <a:rPr lang="en-US" b="1" dirty="0" smtClean="0"/>
              <a:t>Order: </a:t>
            </a:r>
            <a:r>
              <a:rPr lang="en-US" b="1" dirty="0" err="1" smtClean="0"/>
              <a:t>Rodentia</a:t>
            </a:r>
            <a:endParaRPr lang="en-US" dirty="0" smtClean="0"/>
          </a:p>
          <a:p>
            <a:pPr algn="just" rtl="1">
              <a:buNone/>
            </a:pPr>
            <a:r>
              <a:rPr lang="ar-IQ" dirty="0" smtClean="0"/>
              <a:t>تشكل القوارض نسبة كبيرة من الثدييات تقارب 40% من مجموع انواع الثدييات، وهي تمتاز بأمتلاكها زوج من القواطع في كلا الفكين والتي تستمر بالنمو طيلة حياة الحيوان، اما الانياب فمفقودة مخلفة ثغرة سنية تعرف </a:t>
            </a:r>
            <a:r>
              <a:rPr lang="en-US" dirty="0" err="1" smtClean="0"/>
              <a:t>Diastema</a:t>
            </a:r>
            <a:r>
              <a:rPr lang="ar-IQ" dirty="0" smtClean="0"/>
              <a:t>. تضم الرتبة عدة عوائل منها:</a:t>
            </a:r>
            <a:endParaRPr lang="en-US" dirty="0" smtClean="0"/>
          </a:p>
          <a:p>
            <a:pPr algn="just" rtl="1">
              <a:buNone/>
            </a:pPr>
            <a:r>
              <a:rPr lang="ar-IQ" dirty="0" smtClean="0"/>
              <a:t> </a:t>
            </a:r>
            <a:endParaRPr lang="en-US" dirty="0" smtClean="0"/>
          </a:p>
          <a:p>
            <a:pPr algn="just" rtl="1">
              <a:buNone/>
            </a:pPr>
            <a:r>
              <a:rPr lang="ar-IQ" dirty="0" smtClean="0"/>
              <a:t>العائلة   </a:t>
            </a:r>
            <a:r>
              <a:rPr lang="en-US" dirty="0" err="1" smtClean="0"/>
              <a:t>Sciuridae</a:t>
            </a:r>
            <a:r>
              <a:rPr lang="ar-IQ" dirty="0" smtClean="0"/>
              <a:t>   ومثالها القندس</a:t>
            </a:r>
            <a:endParaRPr lang="en-US" dirty="0" smtClean="0"/>
          </a:p>
          <a:p>
            <a:pPr algn="just" rtl="1">
              <a:buNone/>
            </a:pPr>
            <a:r>
              <a:rPr lang="ar-IQ" dirty="0" smtClean="0"/>
              <a:t>العائلة   </a:t>
            </a:r>
            <a:r>
              <a:rPr lang="en-US" dirty="0" err="1" smtClean="0"/>
              <a:t>Muridae</a:t>
            </a:r>
            <a:r>
              <a:rPr lang="ar-IQ" dirty="0" smtClean="0"/>
              <a:t>    ومثالها الفئران والجرذان</a:t>
            </a:r>
            <a:endParaRPr lang="en-US" dirty="0" smtClean="0"/>
          </a:p>
          <a:p>
            <a:pPr algn="just" rtl="1">
              <a:buNone/>
            </a:pPr>
            <a:r>
              <a:rPr lang="ar-IQ" dirty="0" smtClean="0"/>
              <a:t>العائلة   </a:t>
            </a:r>
            <a:r>
              <a:rPr lang="en-US" dirty="0" err="1" smtClean="0"/>
              <a:t>Cricetidae</a:t>
            </a:r>
            <a:r>
              <a:rPr lang="ar-IQ" dirty="0" smtClean="0"/>
              <a:t>  ومثالها الهامستر</a:t>
            </a:r>
            <a:endParaRPr lang="en-US" dirty="0" smtClean="0"/>
          </a:p>
          <a:p>
            <a:pPr algn="just" rtl="1">
              <a:buNone/>
            </a:pPr>
            <a:r>
              <a:rPr lang="ar-IQ" dirty="0" smtClean="0"/>
              <a:t>وتتمثل الرتبة بحوالي 1935 نوع</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rtl="1"/>
            <a:r>
              <a:rPr lang="ar-IQ" b="1" dirty="0" smtClean="0"/>
              <a:t>ي- الرتبة: الحيتان                                           </a:t>
            </a:r>
            <a:r>
              <a:rPr lang="en-US" b="1" dirty="0" smtClean="0"/>
              <a:t>Order: </a:t>
            </a:r>
            <a:r>
              <a:rPr lang="en-US" b="1" dirty="0" err="1" smtClean="0"/>
              <a:t>Cetacea</a:t>
            </a:r>
            <a:endParaRPr lang="en-US" dirty="0" smtClean="0"/>
          </a:p>
          <a:p>
            <a:pPr algn="just" rtl="1"/>
            <a:r>
              <a:rPr lang="ar-IQ" dirty="0" smtClean="0"/>
              <a:t>تضم الرتبة ثدييات مائية كبيرة تمتاز بأن الجلد فيها املس (خالٍ من الشعر) باستثناء شعيرات قليلة عند مقدمة الخطم. الاطراف الامامية فيها محورة الى مجاذيف، اما الخلفية فمفقودة والذيل فيها كبير ومضغوط من الجهتين الظهرية والبطنية ويكون مشطور. الفتحات الانفية تقع في قمة الرأس، والغدد الجلدية مفقودة بأستثناء الغدد اللبنية </a:t>
            </a:r>
            <a:r>
              <a:rPr lang="en-US" dirty="0" smtClean="0"/>
              <a:t>(Mammary glands)</a:t>
            </a:r>
            <a:r>
              <a:rPr lang="ar-IQ" dirty="0" smtClean="0"/>
              <a:t> وتلك الموجودة في العيون والاذن الخارجية مفقودة والعيون صغيرة. تضم الرتبة رتيبتين الاولى هي الحيتان المسننة </a:t>
            </a:r>
            <a:r>
              <a:rPr lang="en-US" dirty="0" smtClean="0"/>
              <a:t>(Toothed whales) (Suborder: </a:t>
            </a:r>
            <a:r>
              <a:rPr lang="en-US" dirty="0" err="1" smtClean="0"/>
              <a:t>Odontoceti</a:t>
            </a:r>
            <a:r>
              <a:rPr lang="en-US" dirty="0" smtClean="0"/>
              <a:t>)</a:t>
            </a:r>
            <a:r>
              <a:rPr lang="ar-IQ" dirty="0" smtClean="0"/>
              <a:t> وتتمثل بالدولفين </a:t>
            </a:r>
            <a:r>
              <a:rPr lang="en-US" dirty="0" smtClean="0"/>
              <a:t>(Dolphin)</a:t>
            </a:r>
            <a:r>
              <a:rPr lang="ar-IQ" dirty="0" smtClean="0"/>
              <a:t> والـ </a:t>
            </a:r>
            <a:r>
              <a:rPr lang="en-US" dirty="0" smtClean="0"/>
              <a:t>(Porpoises)</a:t>
            </a:r>
            <a:r>
              <a:rPr lang="ar-IQ" dirty="0" smtClean="0"/>
              <a:t> اما الرتيبة الثانية فهي رتيبة البالين </a:t>
            </a:r>
            <a:r>
              <a:rPr lang="en-US" dirty="0" smtClean="0"/>
              <a:t>(Baleen whales)</a:t>
            </a:r>
            <a:r>
              <a:rPr lang="ar-IQ" dirty="0" smtClean="0"/>
              <a:t>  </a:t>
            </a:r>
            <a:r>
              <a:rPr lang="en-US" dirty="0" smtClean="0"/>
              <a:t>(Suborder: </a:t>
            </a:r>
            <a:r>
              <a:rPr lang="en-US" dirty="0" err="1" smtClean="0"/>
              <a:t>Mysticeti</a:t>
            </a:r>
            <a:r>
              <a:rPr lang="en-US" dirty="0" smtClean="0"/>
              <a:t>)</a:t>
            </a:r>
            <a:r>
              <a:rPr lang="ar-IQ" dirty="0" smtClean="0"/>
              <a:t>، وهي عادة تضم حيتان اكبر من افراد الرتيبة الاولى ومثالها الحوت الرمادي </a:t>
            </a:r>
            <a:r>
              <a:rPr lang="en-US" dirty="0" smtClean="0"/>
              <a:t>(Gray whale)</a:t>
            </a:r>
            <a:r>
              <a:rPr lang="ar-IQ" dirty="0" smtClean="0"/>
              <a:t>.</a:t>
            </a:r>
            <a:endParaRPr lang="en-US" dirty="0" smtClean="0"/>
          </a:p>
          <a:p>
            <a:pPr algn="just" rtl="1">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rtl="1">
              <a:buNone/>
            </a:pPr>
            <a:r>
              <a:rPr lang="ar-IQ" b="1" dirty="0" smtClean="0"/>
              <a:t>ك- الرتبة: الضواري                                      </a:t>
            </a:r>
            <a:r>
              <a:rPr lang="en-US" b="1" dirty="0" smtClean="0"/>
              <a:t>Order: </a:t>
            </a:r>
            <a:r>
              <a:rPr lang="en-US" b="1" dirty="0" err="1" smtClean="0"/>
              <a:t>Carnivora</a:t>
            </a:r>
            <a:endParaRPr lang="en-US" dirty="0" smtClean="0"/>
          </a:p>
          <a:p>
            <a:pPr algn="just" rtl="1">
              <a:buNone/>
            </a:pPr>
            <a:r>
              <a:rPr lang="ar-IQ" dirty="0" smtClean="0"/>
              <a:t>تضم هذه الرتبة ثدييات آكلة لحوم </a:t>
            </a:r>
            <a:r>
              <a:rPr lang="en-US" dirty="0" smtClean="0"/>
              <a:t>(Carnivorous)</a:t>
            </a:r>
            <a:r>
              <a:rPr lang="ar-IQ" dirty="0" smtClean="0"/>
              <a:t> وبعضها من القوارض </a:t>
            </a:r>
            <a:r>
              <a:rPr lang="en-US" dirty="0" smtClean="0"/>
              <a:t>(Omnivorous)</a:t>
            </a:r>
            <a:r>
              <a:rPr lang="ar-IQ" dirty="0" smtClean="0"/>
              <a:t>، وتمتاز بأمتلاكها ثلاثة ازواج من القواطع الصغيرة في كلا الفكين، والانياب نامية بشكل جيد. تضم هذه الرتبة العديد من الانواع (شكل 1-38) ضمن عوائل مختلفة من بينها:</a:t>
            </a:r>
            <a:endParaRPr lang="en-US" dirty="0" smtClean="0"/>
          </a:p>
          <a:p>
            <a:pPr lvl="0" algn="just" rtl="1">
              <a:buNone/>
            </a:pPr>
            <a:r>
              <a:rPr lang="ar-IQ" b="1" dirty="0" smtClean="0"/>
              <a:t>عائلة الكلاب</a:t>
            </a:r>
            <a:r>
              <a:rPr lang="ar-IQ" dirty="0" smtClean="0"/>
              <a:t> (</a:t>
            </a:r>
            <a:r>
              <a:rPr lang="en-US" dirty="0" smtClean="0"/>
              <a:t>(</a:t>
            </a:r>
            <a:r>
              <a:rPr lang="en-US" dirty="0" err="1" smtClean="0"/>
              <a:t>Canidae</a:t>
            </a:r>
            <a:r>
              <a:rPr lang="ar-IQ" dirty="0" smtClean="0"/>
              <a:t> ومثالها الكلب </a:t>
            </a:r>
            <a:r>
              <a:rPr lang="en-US" dirty="0" smtClean="0"/>
              <a:t>(Dog)</a:t>
            </a:r>
            <a:r>
              <a:rPr lang="ar-IQ" dirty="0" smtClean="0"/>
              <a:t> والذئب </a:t>
            </a:r>
            <a:r>
              <a:rPr lang="en-US" dirty="0" smtClean="0"/>
              <a:t>(Wolfe)</a:t>
            </a:r>
            <a:r>
              <a:rPr lang="ar-IQ" dirty="0" smtClean="0"/>
              <a:t> والثعلب </a:t>
            </a:r>
            <a:r>
              <a:rPr lang="en-US" dirty="0" smtClean="0"/>
              <a:t>(Fox)</a:t>
            </a:r>
            <a:r>
              <a:rPr lang="ar-IQ" dirty="0" smtClean="0"/>
              <a:t>.</a:t>
            </a:r>
            <a:endParaRPr lang="en-US" dirty="0" smtClean="0"/>
          </a:p>
          <a:p>
            <a:pPr lvl="0" algn="just" rtl="1">
              <a:buNone/>
            </a:pPr>
            <a:r>
              <a:rPr lang="ar-IQ" b="1" dirty="0" smtClean="0"/>
              <a:t>عائلة القطط</a:t>
            </a:r>
            <a:r>
              <a:rPr lang="ar-IQ" dirty="0" smtClean="0"/>
              <a:t> </a:t>
            </a:r>
            <a:r>
              <a:rPr lang="en-US" dirty="0" smtClean="0"/>
              <a:t>(</a:t>
            </a:r>
            <a:r>
              <a:rPr lang="en-US" dirty="0" err="1" smtClean="0"/>
              <a:t>Felidae</a:t>
            </a:r>
            <a:r>
              <a:rPr lang="en-US" dirty="0" smtClean="0"/>
              <a:t>)</a:t>
            </a:r>
            <a:r>
              <a:rPr lang="ar-IQ" dirty="0" smtClean="0"/>
              <a:t> ومثالها القط الاليف </a:t>
            </a:r>
            <a:r>
              <a:rPr lang="en-US" dirty="0" smtClean="0"/>
              <a:t>(Domestic cat)</a:t>
            </a:r>
            <a:r>
              <a:rPr lang="ar-IQ" dirty="0" smtClean="0"/>
              <a:t> والنمر </a:t>
            </a:r>
            <a:r>
              <a:rPr lang="en-US" dirty="0" smtClean="0"/>
              <a:t>(Tiger)</a:t>
            </a:r>
            <a:r>
              <a:rPr lang="ar-IQ" dirty="0" smtClean="0"/>
              <a:t> والاسد </a:t>
            </a:r>
            <a:r>
              <a:rPr lang="en-US" dirty="0" smtClean="0"/>
              <a:t>(Lion)</a:t>
            </a:r>
            <a:r>
              <a:rPr lang="ar-IQ" dirty="0" smtClean="0"/>
              <a:t> وغيرها.</a:t>
            </a:r>
            <a:endParaRPr lang="en-US" dirty="0" smtClean="0"/>
          </a:p>
          <a:p>
            <a:pPr lvl="0" algn="just" rtl="1">
              <a:buNone/>
            </a:pPr>
            <a:r>
              <a:rPr lang="ar-IQ" b="1" dirty="0" smtClean="0"/>
              <a:t>عائلة الدببة</a:t>
            </a:r>
            <a:r>
              <a:rPr lang="ar-IQ" dirty="0" smtClean="0"/>
              <a:t> </a:t>
            </a:r>
            <a:r>
              <a:rPr lang="en-US" dirty="0" smtClean="0"/>
              <a:t>(</a:t>
            </a:r>
            <a:r>
              <a:rPr lang="en-US" dirty="0" err="1" smtClean="0"/>
              <a:t>Ursidae</a:t>
            </a:r>
            <a:r>
              <a:rPr lang="en-US" dirty="0" smtClean="0"/>
              <a:t>)</a:t>
            </a:r>
            <a:r>
              <a:rPr lang="ar-IQ" dirty="0" smtClean="0"/>
              <a:t> ومثالها انواع الدببة.</a:t>
            </a:r>
            <a:endParaRPr lang="en-US" dirty="0" smtClean="0"/>
          </a:p>
          <a:p>
            <a:pPr lvl="0" algn="just" rtl="1">
              <a:buNone/>
            </a:pPr>
            <a:r>
              <a:rPr lang="ar-IQ" b="1" dirty="0" smtClean="0"/>
              <a:t>عائلة الراكون</a:t>
            </a:r>
            <a:r>
              <a:rPr lang="ar-IQ" dirty="0" smtClean="0"/>
              <a:t> </a:t>
            </a:r>
            <a:r>
              <a:rPr lang="en-US" dirty="0" smtClean="0"/>
              <a:t>(</a:t>
            </a:r>
            <a:r>
              <a:rPr lang="en-US" dirty="0" err="1" smtClean="0"/>
              <a:t>Procyonidae</a:t>
            </a:r>
            <a:r>
              <a:rPr lang="en-US" dirty="0" smtClean="0"/>
              <a:t>)</a:t>
            </a:r>
            <a:r>
              <a:rPr lang="ar-IQ" dirty="0" smtClean="0"/>
              <a:t> ومثالها الراكون </a:t>
            </a:r>
            <a:r>
              <a:rPr lang="en-US" dirty="0" smtClean="0"/>
              <a:t>(</a:t>
            </a:r>
            <a:r>
              <a:rPr lang="en-US" dirty="0" err="1" smtClean="0"/>
              <a:t>Racoon</a:t>
            </a:r>
            <a:r>
              <a:rPr lang="en-US" dirty="0" smtClean="0"/>
              <a:t>)</a:t>
            </a:r>
            <a:r>
              <a:rPr lang="ar-IQ" dirty="0" smtClean="0"/>
              <a:t>.</a:t>
            </a:r>
            <a:endParaRPr lang="en-US" dirty="0" smtClean="0"/>
          </a:p>
          <a:p>
            <a:pPr lvl="0" algn="just" rtl="1">
              <a:buNone/>
            </a:pPr>
            <a:r>
              <a:rPr lang="ar-IQ" b="1" dirty="0" smtClean="0"/>
              <a:t>عائلة اسود البحر</a:t>
            </a:r>
            <a:r>
              <a:rPr lang="ar-IQ" dirty="0" smtClean="0"/>
              <a:t> </a:t>
            </a:r>
            <a:r>
              <a:rPr lang="en-US" dirty="0" smtClean="0"/>
              <a:t>(</a:t>
            </a:r>
            <a:r>
              <a:rPr lang="en-US" dirty="0" err="1" smtClean="0"/>
              <a:t>Otriidae</a:t>
            </a:r>
            <a:r>
              <a:rPr lang="en-US" dirty="0" smtClean="0"/>
              <a:t>)</a:t>
            </a:r>
            <a:r>
              <a:rPr lang="ar-IQ" dirty="0" smtClean="0"/>
              <a:t> وتضم اسود البحر.</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rtl="1">
              <a:buNone/>
            </a:pPr>
            <a:r>
              <a:rPr lang="ar-IQ" b="1" dirty="0" smtClean="0"/>
              <a:t>ل- الرتبة: الخرطوميات                                </a:t>
            </a:r>
            <a:r>
              <a:rPr lang="en-US" b="1" dirty="0" smtClean="0"/>
              <a:t>Order: </a:t>
            </a:r>
            <a:r>
              <a:rPr lang="en-US" b="1" dirty="0" err="1" smtClean="0"/>
              <a:t>Proboscidea</a:t>
            </a:r>
            <a:endParaRPr lang="en-US" dirty="0" smtClean="0"/>
          </a:p>
          <a:p>
            <a:pPr algn="just" rtl="1">
              <a:buNone/>
            </a:pPr>
            <a:r>
              <a:rPr lang="ar-IQ" dirty="0" smtClean="0"/>
              <a:t>تضم الرتبة ثدييات كبيرة الحجم ذات جلد سميك واطراف قوية تمتلك خرطوم مكون من اندماج الشفة العليا مع المنخر. الانياب مفقودة في حين تستطيل القواطع لتكون مايعرف بأنياب الفيل </a:t>
            </a:r>
            <a:r>
              <a:rPr lang="en-US" dirty="0" smtClean="0"/>
              <a:t>(Tusk)</a:t>
            </a:r>
            <a:r>
              <a:rPr lang="ar-IQ" dirty="0" smtClean="0"/>
              <a:t>، والطواحن </a:t>
            </a:r>
            <a:r>
              <a:rPr lang="en-US" dirty="0" smtClean="0"/>
              <a:t>(Molar)</a:t>
            </a:r>
            <a:r>
              <a:rPr lang="ar-IQ" dirty="0" smtClean="0"/>
              <a:t> جيدة النمو. مثالها الفيل الاسيوي او الهندي </a:t>
            </a:r>
            <a:r>
              <a:rPr lang="en-US" b="1" i="1" dirty="0" smtClean="0"/>
              <a:t>Elephant </a:t>
            </a:r>
            <a:r>
              <a:rPr lang="en-US" b="1" i="1" dirty="0" err="1" smtClean="0"/>
              <a:t>maximus</a:t>
            </a:r>
            <a:r>
              <a:rPr lang="en-US" b="1" dirty="0" smtClean="0"/>
              <a:t> </a:t>
            </a:r>
            <a:r>
              <a:rPr lang="ar-IQ" dirty="0" smtClean="0"/>
              <a:t>وهو أكبر وأقوى من النوع الافريقي </a:t>
            </a:r>
            <a:r>
              <a:rPr lang="en-US" b="1" i="1" dirty="0" err="1" smtClean="0"/>
              <a:t>Loxodonta</a:t>
            </a:r>
            <a:r>
              <a:rPr lang="en-US" b="1" i="1" dirty="0" smtClean="0"/>
              <a:t> </a:t>
            </a:r>
            <a:r>
              <a:rPr lang="en-US" b="1" i="1" dirty="0" err="1" smtClean="0"/>
              <a:t>africana</a:t>
            </a:r>
            <a:r>
              <a:rPr lang="ar-IQ" dirty="0" smtClean="0"/>
              <a:t>.</a:t>
            </a:r>
            <a:endParaRPr lang="en-US" dirty="0" smtClean="0"/>
          </a:p>
          <a:p>
            <a:pPr algn="just" rtl="1">
              <a:buNone/>
            </a:pPr>
            <a:r>
              <a:rPr lang="ar-IQ" b="1" dirty="0" smtClean="0"/>
              <a:t>م- الرتبة: الوبريات                                      </a:t>
            </a:r>
            <a:r>
              <a:rPr lang="en-US" b="1" dirty="0" smtClean="0"/>
              <a:t>Order: </a:t>
            </a:r>
            <a:r>
              <a:rPr lang="en-US" b="1" dirty="0" err="1" smtClean="0"/>
              <a:t>Hyracoidea</a:t>
            </a:r>
            <a:endParaRPr lang="en-US" dirty="0" smtClean="0"/>
          </a:p>
          <a:p>
            <a:pPr algn="just" rtl="1">
              <a:buNone/>
            </a:pPr>
            <a:r>
              <a:rPr lang="ar-IQ" dirty="0" smtClean="0"/>
              <a:t>ثدييات تشبه الارنبيات لكنها في الغالب اصغر حجماً. الاذان الخارجية فيها صغيرة والذنب قصير والشفة العليا مشقوقة. والاطراف قصيرة والامامية منها رباعية الاصابع في حين تكون الخلفية ثلاثية الاصابع، وجميع الاصابع تنتهي بأظلاف مسطحة صغيرة. تضم الرتبة احدى عشر نوع ومثالها الوبر </a:t>
            </a:r>
            <a:r>
              <a:rPr lang="en-US" dirty="0" smtClean="0"/>
              <a:t>(Hyrax)</a:t>
            </a:r>
            <a:r>
              <a:rPr lang="ar-IQ" dirty="0" smtClean="0"/>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Mammalia</a:t>
            </a:r>
            <a:endParaRPr lang="en-US" dirty="0"/>
          </a:p>
        </p:txBody>
      </p:sp>
      <p:sp>
        <p:nvSpPr>
          <p:cNvPr id="3" name="Content Placeholder 2"/>
          <p:cNvSpPr>
            <a:spLocks noGrp="1"/>
          </p:cNvSpPr>
          <p:nvPr>
            <p:ph idx="1"/>
          </p:nvPr>
        </p:nvSpPr>
        <p:spPr/>
        <p:txBody>
          <a:bodyPr>
            <a:normAutofit fontScale="70000" lnSpcReduction="20000"/>
          </a:bodyPr>
          <a:lstStyle/>
          <a:p>
            <a:pPr algn="just" rtl="1">
              <a:buNone/>
            </a:pPr>
            <a:r>
              <a:rPr lang="ar-IQ" dirty="0" smtClean="0"/>
              <a:t>تشير دراسة المتحجرات الى ان اصل الثدييات متأتٍ من مجموعة السلويات متحدة القوس </a:t>
            </a:r>
            <a:r>
              <a:rPr lang="en-US" dirty="0" smtClean="0"/>
              <a:t>(</a:t>
            </a:r>
            <a:r>
              <a:rPr lang="en-US" dirty="0" err="1" smtClean="0"/>
              <a:t>Synapsid</a:t>
            </a:r>
            <a:r>
              <a:rPr lang="en-US" dirty="0" smtClean="0"/>
              <a:t>)</a:t>
            </a:r>
            <a:r>
              <a:rPr lang="ar-IQ" dirty="0" smtClean="0"/>
              <a:t> ، وتضم هذه المجموعة الثدييات واسلافها التي تتميز الجمجمة فيها بوجود زوج من الفتحات تلتصق بها عضلات الفكوك.</a:t>
            </a:r>
            <a:endParaRPr lang="en-US" dirty="0" smtClean="0"/>
          </a:p>
          <a:p>
            <a:pPr algn="just" rtl="1">
              <a:buNone/>
            </a:pPr>
            <a:r>
              <a:rPr lang="ar-IQ" dirty="0" smtClean="0"/>
              <a:t>والثدييات الاولى التي ظهرت خلال نهاية الفترة الترياسية </a:t>
            </a:r>
            <a:r>
              <a:rPr lang="en-US" dirty="0" smtClean="0"/>
              <a:t>Triassic period</a:t>
            </a:r>
            <a:r>
              <a:rPr lang="ar-IQ" dirty="0" smtClean="0"/>
              <a:t> كانت صغيرة تشبه الجرذ في الحجم وتمتاز بأن القحف فيها متوسع، والفكوك مصممة للقضم، وهي ثنائية المجموعة السنية </a:t>
            </a:r>
            <a:r>
              <a:rPr lang="en-US" dirty="0" smtClean="0"/>
              <a:t>(</a:t>
            </a:r>
            <a:r>
              <a:rPr lang="en-US" dirty="0" err="1" smtClean="0"/>
              <a:t>Diphyodont</a:t>
            </a:r>
            <a:r>
              <a:rPr lang="en-US" dirty="0" smtClean="0"/>
              <a:t>)</a:t>
            </a:r>
            <a:r>
              <a:rPr lang="ar-IQ" dirty="0" smtClean="0"/>
              <a:t>، وكانت هذه الثدييات متميزة بوجود الشعر الذي ترتب عليه وجود الغدد الدهنية والعرقية. واشرت الثدييات الاولى في منتصف الفترة الترياسية قبل 150 مليون سنة تنوع عظيم، الا انه افضل اشعاع تطوري للثدييات حصل خلال الحقبة الحديثة </a:t>
            </a:r>
            <a:r>
              <a:rPr lang="en-US" dirty="0" smtClean="0"/>
              <a:t>Cenozoic</a:t>
            </a:r>
            <a:r>
              <a:rPr lang="ar-IQ" dirty="0" smtClean="0"/>
              <a:t> وخلال الفترة الطباشيرية </a:t>
            </a:r>
            <a:r>
              <a:rPr lang="en-US" dirty="0" smtClean="0"/>
              <a:t>Cretaceous period</a:t>
            </a:r>
            <a:r>
              <a:rPr lang="ar-IQ" dirty="0" smtClean="0"/>
              <a:t> حيث ازدهرت الثدييات وتميزت في معيشتها بزيادة حجمها وتأقلمها للبيئة، وظهر خلال تلك الفترة السلف الذي انحدرت منه الثدييات المشيمية (السخدية) </a:t>
            </a:r>
            <a:r>
              <a:rPr lang="en-US" dirty="0" smtClean="0"/>
              <a:t>(Placental mammals)</a:t>
            </a:r>
            <a:r>
              <a:rPr lang="ar-IQ" dirty="0" smtClean="0"/>
              <a: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algn="just" rtl="1">
              <a:buNone/>
            </a:pPr>
            <a:r>
              <a:rPr lang="ar-IQ" b="1" dirty="0" smtClean="0"/>
              <a:t>ن- الرتبة: الخيلانيات                                         </a:t>
            </a:r>
            <a:r>
              <a:rPr lang="en-US" b="1" dirty="0" smtClean="0"/>
              <a:t>Order: </a:t>
            </a:r>
            <a:r>
              <a:rPr lang="en-US" b="1" dirty="0" err="1" smtClean="0"/>
              <a:t>Sirenia</a:t>
            </a:r>
            <a:endParaRPr lang="en-US" dirty="0" smtClean="0"/>
          </a:p>
          <a:p>
            <a:pPr algn="just" rtl="1">
              <a:buNone/>
            </a:pPr>
            <a:r>
              <a:rPr lang="ar-IQ" dirty="0" smtClean="0"/>
              <a:t>تضم الرتبة ثدييات مائية كبيرة الحجم ذات عظام كثيفة وثقيلة. الطرف الامامي محور الى مجاذيف </a:t>
            </a:r>
            <a:r>
              <a:rPr lang="en-US" dirty="0" smtClean="0"/>
              <a:t>(</a:t>
            </a:r>
            <a:r>
              <a:rPr lang="en-US" b="1" dirty="0" smtClean="0"/>
              <a:t>Flippers</a:t>
            </a:r>
            <a:r>
              <a:rPr lang="en-US" dirty="0" smtClean="0"/>
              <a:t>)</a:t>
            </a:r>
            <a:r>
              <a:rPr lang="ar-IQ" dirty="0" smtClean="0"/>
              <a:t>، اما الخلفي فينعدم. الرأس فيها كبير وهي نباتية التغذية. من امثلتها ابقار البحر </a:t>
            </a:r>
            <a:r>
              <a:rPr lang="en-US" b="1" dirty="0" smtClean="0"/>
              <a:t>Sea cow</a:t>
            </a:r>
            <a:r>
              <a:rPr lang="en-US" dirty="0" smtClean="0"/>
              <a:t> (</a:t>
            </a:r>
            <a:r>
              <a:rPr lang="en-US" b="1" dirty="0" smtClean="0"/>
              <a:t>Dugong</a:t>
            </a:r>
            <a:r>
              <a:rPr lang="en-US" dirty="0" smtClean="0"/>
              <a:t>)</a:t>
            </a:r>
            <a:r>
              <a:rPr lang="ar-IQ" dirty="0" smtClean="0"/>
              <a:t> التي تتركز في شرق افريقيا وآسيا واستراليا و </a:t>
            </a:r>
            <a:r>
              <a:rPr lang="en-US" dirty="0" smtClean="0"/>
              <a:t>(</a:t>
            </a:r>
            <a:r>
              <a:rPr lang="en-US" b="1" dirty="0" smtClean="0"/>
              <a:t>Manatees</a:t>
            </a:r>
            <a:r>
              <a:rPr lang="en-US" dirty="0" smtClean="0"/>
              <a:t>)</a:t>
            </a:r>
            <a:r>
              <a:rPr lang="ar-IQ" dirty="0" smtClean="0"/>
              <a:t> المتواجدة في منطقة الكاريبي وفلوريدا ونهر الامازون وغرب افريقيا.</a:t>
            </a:r>
            <a:endParaRPr lang="en-US" dirty="0" smtClean="0"/>
          </a:p>
          <a:p>
            <a:pPr algn="just" rtl="1">
              <a:buNone/>
            </a:pPr>
            <a:r>
              <a:rPr lang="ar-IQ" b="1" dirty="0" smtClean="0"/>
              <a:t>س- الرتبة: وترية الاظلاف                          </a:t>
            </a:r>
            <a:r>
              <a:rPr lang="en-US" b="1" dirty="0" smtClean="0"/>
              <a:t>Order: </a:t>
            </a:r>
            <a:r>
              <a:rPr lang="en-US" b="1" dirty="0" err="1" smtClean="0"/>
              <a:t>Perissodactyla</a:t>
            </a:r>
            <a:endParaRPr lang="en-US" dirty="0" smtClean="0"/>
          </a:p>
          <a:p>
            <a:pPr algn="just" rtl="1">
              <a:buNone/>
            </a:pPr>
            <a:r>
              <a:rPr lang="ar-IQ" dirty="0" smtClean="0"/>
              <a:t>ثدييات من الظلفيات تمتاز بأن اصابع الاطراف في الغالب فردية وكل اصبع مزود بحافر </a:t>
            </a:r>
            <a:r>
              <a:rPr lang="en-US" dirty="0" smtClean="0"/>
              <a:t>(Hoof)</a:t>
            </a:r>
            <a:r>
              <a:rPr lang="ar-IQ" dirty="0" smtClean="0"/>
              <a:t> متقرن. تغذيتها عشبية او نباتية، مثالها الحصان </a:t>
            </a:r>
            <a:r>
              <a:rPr lang="en-US" dirty="0" smtClean="0"/>
              <a:t>(Horse)</a:t>
            </a:r>
            <a:r>
              <a:rPr lang="ar-IQ" dirty="0" smtClean="0"/>
              <a:t> والحمار الوحشي </a:t>
            </a:r>
            <a:r>
              <a:rPr lang="en-US" dirty="0" smtClean="0"/>
              <a:t>(Zebra)</a:t>
            </a:r>
            <a:r>
              <a:rPr lang="ar-IQ" dirty="0" smtClean="0"/>
              <a:t> وغيرها.</a:t>
            </a:r>
            <a:endParaRPr lang="en-US" dirty="0" smtClean="0"/>
          </a:p>
          <a:p>
            <a:pPr algn="just" rtl="1">
              <a:buNone/>
            </a:pPr>
            <a:r>
              <a:rPr lang="ar-IQ" b="1" dirty="0" smtClean="0"/>
              <a:t>ع- الرتبة: شفعية الاظلاف                             </a:t>
            </a:r>
            <a:r>
              <a:rPr lang="en-US" b="1" dirty="0" smtClean="0"/>
              <a:t>Order: </a:t>
            </a:r>
            <a:r>
              <a:rPr lang="en-US" b="1" dirty="0" err="1" smtClean="0"/>
              <a:t>Artiodactyla</a:t>
            </a:r>
            <a:endParaRPr lang="en-US" dirty="0" smtClean="0"/>
          </a:p>
          <a:p>
            <a:pPr algn="just" rtl="1">
              <a:buNone/>
            </a:pPr>
            <a:r>
              <a:rPr lang="ar-IQ" dirty="0" smtClean="0"/>
              <a:t>ثدييات من الظلفيات تكون اصابع اطرافها زوجية القواطع والانياب مفقودة غالباً من الفك الاعلى ماعدا في الخنزير. مثالها الخنزير </a:t>
            </a:r>
            <a:r>
              <a:rPr lang="en-US" dirty="0" smtClean="0"/>
              <a:t>(Pig)</a:t>
            </a:r>
            <a:r>
              <a:rPr lang="ar-IQ" dirty="0" smtClean="0"/>
              <a:t> والجمل </a:t>
            </a:r>
            <a:r>
              <a:rPr lang="en-US" dirty="0" smtClean="0"/>
              <a:t>(Camel)</a:t>
            </a:r>
            <a:r>
              <a:rPr lang="ar-IQ" dirty="0" smtClean="0"/>
              <a:t> والغزال </a:t>
            </a:r>
            <a:r>
              <a:rPr lang="en-US" dirty="0" smtClean="0"/>
              <a:t>(Deer)</a:t>
            </a:r>
            <a:r>
              <a:rPr lang="ar-IQ" dirty="0" smtClean="0"/>
              <a:t> وغيرها.</a:t>
            </a:r>
            <a:endParaRPr lang="en-US" dirty="0" smtClean="0"/>
          </a:p>
          <a:p>
            <a:pPr algn="just" rtl="1">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0" y="0"/>
            <a:ext cx="9144000" cy="5029200"/>
          </a:xfrm>
          <a:prstGeom prst="rect">
            <a:avLst/>
          </a:prstGeom>
          <a:noFill/>
          <a:ln w="9525">
            <a:noFill/>
            <a:miter lim="800000"/>
            <a:headEnd/>
            <a:tailEnd/>
          </a:ln>
        </p:spPr>
      </p:pic>
      <p:sp>
        <p:nvSpPr>
          <p:cNvPr id="3" name="Rectangle 2"/>
          <p:cNvSpPr/>
          <p:nvPr/>
        </p:nvSpPr>
        <p:spPr>
          <a:xfrm>
            <a:off x="3521872" y="3244334"/>
            <a:ext cx="2100255" cy="369332"/>
          </a:xfrm>
          <a:prstGeom prst="rect">
            <a:avLst/>
          </a:prstGeom>
        </p:spPr>
        <p:txBody>
          <a:bodyPr wrap="none">
            <a:spAutoFit/>
          </a:bodyPr>
          <a:lstStyle/>
          <a:p>
            <a:r>
              <a:rPr lang="ar-IQ" dirty="0" smtClean="0"/>
              <a:t>نوعين من الخيلانيات</a:t>
            </a:r>
            <a:endParaRPr lang="en-US" dirty="0"/>
          </a:p>
        </p:txBody>
      </p:sp>
      <p:sp>
        <p:nvSpPr>
          <p:cNvPr id="4" name="Rectangle 3"/>
          <p:cNvSpPr/>
          <p:nvPr/>
        </p:nvSpPr>
        <p:spPr>
          <a:xfrm>
            <a:off x="2057400" y="5334000"/>
            <a:ext cx="5029200" cy="369332"/>
          </a:xfrm>
          <a:prstGeom prst="rect">
            <a:avLst/>
          </a:prstGeom>
        </p:spPr>
        <p:txBody>
          <a:bodyPr wrap="square">
            <a:spAutoFit/>
          </a:bodyPr>
          <a:lstStyle/>
          <a:p>
            <a:r>
              <a:rPr lang="ar-IQ" dirty="0" smtClean="0"/>
              <a:t>نوعين من الخيلانيات</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762000" y="0"/>
            <a:ext cx="8381999" cy="6477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t>
            </a:r>
            <a:r>
              <a:rPr lang="en-US" dirty="0" err="1" smtClean="0"/>
              <a:t>mammalia</a:t>
            </a:r>
            <a:endParaRPr lang="en-US" dirty="0"/>
          </a:p>
        </p:txBody>
      </p:sp>
      <p:sp>
        <p:nvSpPr>
          <p:cNvPr id="3" name="Content Placeholder 2"/>
          <p:cNvSpPr>
            <a:spLocks noGrp="1"/>
          </p:cNvSpPr>
          <p:nvPr>
            <p:ph idx="1"/>
          </p:nvPr>
        </p:nvSpPr>
        <p:spPr/>
        <p:txBody>
          <a:bodyPr>
            <a:normAutofit fontScale="77500" lnSpcReduction="20000"/>
          </a:bodyPr>
          <a:lstStyle/>
          <a:p>
            <a:pPr algn="just" rtl="1">
              <a:buNone/>
            </a:pPr>
            <a:r>
              <a:rPr lang="ar-IQ" dirty="0" smtClean="0"/>
              <a:t>تتصف الثدييات بصفات متميزة ومتخصصة تميزها عن غيرها من الفقريات ومن بين هذه الصفات مايلي:-</a:t>
            </a:r>
            <a:endParaRPr lang="en-US" dirty="0" smtClean="0"/>
          </a:p>
          <a:p>
            <a:pPr lvl="0" algn="just" rtl="1">
              <a:buNone/>
            </a:pPr>
            <a:r>
              <a:rPr lang="ar-IQ" dirty="0" smtClean="0"/>
              <a:t>الجسم مغطى بدرجات متفاوتة بالشعر ضمن الانواع المختلفة وضمن مناطق الجسم المختلفة لنفس النوع.</a:t>
            </a:r>
            <a:endParaRPr lang="en-US" dirty="0" smtClean="0"/>
          </a:p>
          <a:p>
            <a:pPr lvl="0" algn="just" rtl="1">
              <a:buNone/>
            </a:pPr>
            <a:r>
              <a:rPr lang="ar-IQ" dirty="0" smtClean="0"/>
              <a:t>الجلد غني بالغدد مثل الغدد العرقية </a:t>
            </a:r>
            <a:r>
              <a:rPr lang="en-US" dirty="0" smtClean="0"/>
              <a:t>(Sweat glands)</a:t>
            </a:r>
            <a:r>
              <a:rPr lang="ar-IQ" dirty="0" smtClean="0"/>
              <a:t> والغدد الدهنية </a:t>
            </a:r>
            <a:r>
              <a:rPr lang="en-US" dirty="0" smtClean="0"/>
              <a:t>(Sebaceous glands)</a:t>
            </a:r>
            <a:r>
              <a:rPr lang="ar-IQ" dirty="0" smtClean="0"/>
              <a:t> والغدد اللبنية </a:t>
            </a:r>
            <a:r>
              <a:rPr lang="en-US" dirty="0" smtClean="0"/>
              <a:t>(Mammary glands)</a:t>
            </a:r>
            <a:r>
              <a:rPr lang="ar-IQ" dirty="0" smtClean="0"/>
              <a:t> وغيرها.</a:t>
            </a:r>
            <a:endParaRPr lang="en-US" dirty="0" smtClean="0"/>
          </a:p>
          <a:p>
            <a:pPr lvl="0" algn="just" rtl="1">
              <a:buNone/>
            </a:pPr>
            <a:r>
              <a:rPr lang="ar-IQ" dirty="0" smtClean="0"/>
              <a:t>الجمجمة مزودة بلقمتين قفويتين </a:t>
            </a:r>
            <a:r>
              <a:rPr lang="en-US" dirty="0" smtClean="0"/>
              <a:t>(Occipital </a:t>
            </a:r>
            <a:r>
              <a:rPr lang="en-US" dirty="0" err="1" smtClean="0"/>
              <a:t>condyles</a:t>
            </a:r>
            <a:r>
              <a:rPr lang="en-US" dirty="0" smtClean="0"/>
              <a:t>)</a:t>
            </a:r>
            <a:r>
              <a:rPr lang="ar-IQ" dirty="0" smtClean="0"/>
              <a:t> وسقف ثانوي </a:t>
            </a:r>
            <a:r>
              <a:rPr lang="en-US" dirty="0" smtClean="0"/>
              <a:t>(Secondary palate)</a:t>
            </a:r>
            <a:r>
              <a:rPr lang="ar-IQ" dirty="0" smtClean="0"/>
              <a:t>، والاذن الوسطى مزودة بثلاث عظيمات </a:t>
            </a:r>
            <a:r>
              <a:rPr lang="en-US" dirty="0" err="1" smtClean="0"/>
              <a:t>Ossicles</a:t>
            </a:r>
            <a:r>
              <a:rPr lang="ar-IQ" dirty="0" smtClean="0"/>
              <a:t> هي المطرقة والسندان والركاب </a:t>
            </a:r>
            <a:r>
              <a:rPr lang="en-US" dirty="0" smtClean="0"/>
              <a:t>(</a:t>
            </a:r>
            <a:r>
              <a:rPr lang="en-US" dirty="0" err="1" smtClean="0"/>
              <a:t>Malleus</a:t>
            </a:r>
            <a:r>
              <a:rPr lang="en-US" dirty="0" smtClean="0"/>
              <a:t>, </a:t>
            </a:r>
            <a:r>
              <a:rPr lang="en-US" dirty="0" err="1" smtClean="0"/>
              <a:t>Incus</a:t>
            </a:r>
            <a:r>
              <a:rPr lang="en-US" dirty="0" smtClean="0"/>
              <a:t>, Stapes)</a:t>
            </a:r>
            <a:r>
              <a:rPr lang="ar-IQ" dirty="0" smtClean="0"/>
              <a:t> ولها سبع فقرات عنقية </a:t>
            </a:r>
            <a:r>
              <a:rPr lang="en-US" dirty="0" smtClean="0"/>
              <a:t>(Cervical vertebrae)</a:t>
            </a:r>
            <a:r>
              <a:rPr lang="ar-IQ" dirty="0" smtClean="0"/>
              <a:t> عدا القليل منها مثل الدرداء والخيلانيات، وعظام الحوض ملتحمة </a:t>
            </a:r>
            <a:r>
              <a:rPr lang="en-US" dirty="0" smtClean="0"/>
              <a:t>(Fused pelvic bones)</a:t>
            </a:r>
            <a:r>
              <a:rPr lang="ar-IQ" dirty="0" smtClean="0"/>
              <a: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t>
            </a:r>
            <a:r>
              <a:rPr lang="en-US" dirty="0" err="1" smtClean="0"/>
              <a:t>mammalia</a:t>
            </a:r>
            <a:endParaRPr lang="en-US" dirty="0"/>
          </a:p>
        </p:txBody>
      </p:sp>
      <p:sp>
        <p:nvSpPr>
          <p:cNvPr id="3" name="Content Placeholder 2"/>
          <p:cNvSpPr>
            <a:spLocks noGrp="1"/>
          </p:cNvSpPr>
          <p:nvPr>
            <p:ph idx="1"/>
          </p:nvPr>
        </p:nvSpPr>
        <p:spPr/>
        <p:txBody>
          <a:bodyPr>
            <a:normAutofit fontScale="70000" lnSpcReduction="20000"/>
          </a:bodyPr>
          <a:lstStyle/>
          <a:p>
            <a:pPr lvl="0" algn="just" rtl="1">
              <a:buNone/>
            </a:pPr>
            <a:r>
              <a:rPr lang="ar-IQ" dirty="0" smtClean="0"/>
              <a:t>الفم ذو اسنان من نوع ثنائية المجموعة السنية </a:t>
            </a:r>
            <a:r>
              <a:rPr lang="en-US" dirty="0" smtClean="0"/>
              <a:t>(</a:t>
            </a:r>
            <a:r>
              <a:rPr lang="en-US" dirty="0" err="1" smtClean="0"/>
              <a:t>Diphyodont</a:t>
            </a:r>
            <a:r>
              <a:rPr lang="en-US" dirty="0" smtClean="0"/>
              <a:t>)</a:t>
            </a:r>
            <a:r>
              <a:rPr lang="ar-IQ" dirty="0" smtClean="0"/>
              <a:t> (اسنان لبنية </a:t>
            </a:r>
            <a:r>
              <a:rPr lang="en-US" dirty="0" smtClean="0"/>
              <a:t>Milk or Deciduous</a:t>
            </a:r>
            <a:r>
              <a:rPr lang="ar-IQ" dirty="0" smtClean="0"/>
              <a:t> ودائمية </a:t>
            </a:r>
            <a:r>
              <a:rPr lang="en-US" dirty="0" smtClean="0"/>
              <a:t>Permanent</a:t>
            </a:r>
            <a:r>
              <a:rPr lang="ar-IQ" dirty="0" smtClean="0"/>
              <a:t>)، والاسنان متباينة </a:t>
            </a:r>
            <a:r>
              <a:rPr lang="en-US" dirty="0" smtClean="0"/>
              <a:t>(</a:t>
            </a:r>
            <a:r>
              <a:rPr lang="en-US" dirty="0" err="1" smtClean="0"/>
              <a:t>Heterodont</a:t>
            </a:r>
            <a:r>
              <a:rPr lang="en-US" dirty="0" smtClean="0"/>
              <a:t>)</a:t>
            </a:r>
            <a:r>
              <a:rPr lang="ar-IQ" dirty="0" smtClean="0"/>
              <a:t> في الغالب وهي تختلف في التركيب والوظيفة، والفك الاسفل يتكون بشكل رئيسي من عظم متسع هو العظم السني </a:t>
            </a:r>
            <a:r>
              <a:rPr lang="en-US" dirty="0" smtClean="0"/>
              <a:t>(</a:t>
            </a:r>
            <a:r>
              <a:rPr lang="en-US" dirty="0" err="1" smtClean="0"/>
              <a:t>Dentary</a:t>
            </a:r>
            <a:r>
              <a:rPr lang="en-US" dirty="0" smtClean="0"/>
              <a:t>)</a:t>
            </a:r>
            <a:r>
              <a:rPr lang="ar-IQ" dirty="0" smtClean="0"/>
              <a:t>.</a:t>
            </a:r>
            <a:endParaRPr lang="en-US" dirty="0" smtClean="0"/>
          </a:p>
          <a:p>
            <a:pPr lvl="0" algn="just" rtl="1">
              <a:buNone/>
            </a:pPr>
            <a:r>
              <a:rPr lang="ar-IQ" dirty="0" smtClean="0"/>
              <a:t>اجفان العيون </a:t>
            </a:r>
            <a:r>
              <a:rPr lang="en-US" dirty="0" smtClean="0"/>
              <a:t>(Eye lids)</a:t>
            </a:r>
            <a:r>
              <a:rPr lang="ar-IQ" dirty="0" smtClean="0"/>
              <a:t> متحركة وهناك اذن خارجية لحمية </a:t>
            </a:r>
            <a:r>
              <a:rPr lang="en-US" dirty="0" smtClean="0"/>
              <a:t>(</a:t>
            </a:r>
            <a:r>
              <a:rPr lang="en-US" dirty="0" err="1" smtClean="0"/>
              <a:t>Pinnae</a:t>
            </a:r>
            <a:r>
              <a:rPr lang="en-US" dirty="0" smtClean="0"/>
              <a:t>)</a:t>
            </a:r>
            <a:r>
              <a:rPr lang="ar-IQ" dirty="0" smtClean="0"/>
              <a:t>.</a:t>
            </a:r>
            <a:endParaRPr lang="en-US" dirty="0" smtClean="0"/>
          </a:p>
          <a:p>
            <a:pPr lvl="0" algn="just" rtl="1">
              <a:buNone/>
            </a:pPr>
            <a:r>
              <a:rPr lang="ar-IQ" dirty="0" smtClean="0"/>
              <a:t>تمتلك زوجين من الاطراف وقد تكون مختزلة او معدومة في البعض، وهي مختلفة التكيفات للحركة على اليابسة والماء في الهواء.</a:t>
            </a:r>
            <a:endParaRPr lang="en-US" dirty="0" smtClean="0"/>
          </a:p>
          <a:p>
            <a:pPr lvl="0" algn="just" rtl="1">
              <a:buNone/>
            </a:pPr>
            <a:r>
              <a:rPr lang="ar-IQ" dirty="0" smtClean="0"/>
              <a:t>الدورة الدموية مزدوجة، والقلب مكون من اربعة ردهات، والقوس الجهازي الايسر هو الموجود، وجسيمات او كريات الدم الحمراء عديمة النواة.</a:t>
            </a:r>
            <a:endParaRPr lang="en-US" dirty="0" smtClean="0"/>
          </a:p>
          <a:p>
            <a:pPr lvl="0" algn="just" rtl="1">
              <a:buNone/>
            </a:pPr>
            <a:r>
              <a:rPr lang="ar-IQ" dirty="0" smtClean="0"/>
              <a:t>الرئة تمثل التركيب الاساس للجهاز التنفسي وهي تحوي حويصلات </a:t>
            </a:r>
            <a:r>
              <a:rPr lang="en-US" dirty="0" smtClean="0"/>
              <a:t>(Alveoli)</a:t>
            </a:r>
            <a:r>
              <a:rPr lang="ar-IQ" dirty="0" smtClean="0"/>
              <a:t>، والحنجرة تمثل صندوق الصوت جيدة التكوين، ويوجد حنك ثانوي يفصل ممر الغذاء عن ممر الهواء في الجوف الفمي.</a:t>
            </a:r>
            <a:endParaRPr lang="en-US" dirty="0" smtClean="0"/>
          </a:p>
          <a:p>
            <a:pPr algn="just" rtl="1">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t>
            </a:r>
            <a:r>
              <a:rPr lang="en-US" dirty="0" err="1" smtClean="0"/>
              <a:t>mammalia</a:t>
            </a:r>
            <a:endParaRPr lang="en-US" dirty="0"/>
          </a:p>
        </p:txBody>
      </p:sp>
      <p:sp>
        <p:nvSpPr>
          <p:cNvPr id="3" name="Content Placeholder 2"/>
          <p:cNvSpPr>
            <a:spLocks noGrp="1"/>
          </p:cNvSpPr>
          <p:nvPr>
            <p:ph idx="1"/>
          </p:nvPr>
        </p:nvSpPr>
        <p:spPr/>
        <p:txBody>
          <a:bodyPr>
            <a:normAutofit fontScale="62500" lnSpcReduction="20000"/>
          </a:bodyPr>
          <a:lstStyle/>
          <a:p>
            <a:pPr lvl="0" algn="just" rtl="1">
              <a:buNone/>
            </a:pPr>
            <a:r>
              <a:rPr lang="ar-IQ" dirty="0" smtClean="0"/>
              <a:t>تمتلك حجاب حاجز عضلي </a:t>
            </a:r>
            <a:r>
              <a:rPr lang="en-US" dirty="0" smtClean="0"/>
              <a:t>(Muscular diaphragm)</a:t>
            </a:r>
            <a:r>
              <a:rPr lang="ar-IQ" dirty="0" smtClean="0"/>
              <a:t> يفصل الجوف الجسمي الى جزء صدري وآخر بطني </a:t>
            </a:r>
            <a:r>
              <a:rPr lang="en-US" dirty="0" smtClean="0"/>
              <a:t>(</a:t>
            </a:r>
            <a:r>
              <a:rPr lang="en-US" dirty="0" err="1" smtClean="0"/>
              <a:t>Tharacic</a:t>
            </a:r>
            <a:r>
              <a:rPr lang="en-US" dirty="0" smtClean="0"/>
              <a:t> &amp; abdominal </a:t>
            </a:r>
            <a:r>
              <a:rPr lang="en-US" dirty="0" err="1" smtClean="0"/>
              <a:t>cavties</a:t>
            </a:r>
            <a:r>
              <a:rPr lang="en-US" dirty="0" smtClean="0"/>
              <a:t>)</a:t>
            </a:r>
            <a:r>
              <a:rPr lang="ar-IQ" dirty="0" smtClean="0"/>
              <a:t>.</a:t>
            </a:r>
            <a:endParaRPr lang="en-US" dirty="0" smtClean="0"/>
          </a:p>
          <a:p>
            <a:pPr lvl="0" algn="just" rtl="1">
              <a:buNone/>
            </a:pPr>
            <a:r>
              <a:rPr lang="ar-IQ" dirty="0" smtClean="0"/>
              <a:t>الجهاز الابرازي يتكون من كلية بعدية </a:t>
            </a:r>
            <a:r>
              <a:rPr lang="en-US" dirty="0" smtClean="0"/>
              <a:t>(</a:t>
            </a:r>
            <a:r>
              <a:rPr lang="en-US" dirty="0" err="1" smtClean="0"/>
              <a:t>Metanephros</a:t>
            </a:r>
            <a:r>
              <a:rPr lang="en-US" dirty="0" smtClean="0"/>
              <a:t>)</a:t>
            </a:r>
            <a:r>
              <a:rPr lang="ar-IQ" dirty="0" smtClean="0"/>
              <a:t> والحالب في الغالب مفتوح الى مثانة بولية </a:t>
            </a:r>
            <a:r>
              <a:rPr lang="en-US" dirty="0" smtClean="0"/>
              <a:t>(Urinary bladder)</a:t>
            </a:r>
            <a:r>
              <a:rPr lang="ar-IQ" dirty="0" smtClean="0"/>
              <a:t>.</a:t>
            </a:r>
            <a:endParaRPr lang="en-US" dirty="0" smtClean="0"/>
          </a:p>
          <a:p>
            <a:pPr lvl="0" algn="just" rtl="1">
              <a:buNone/>
            </a:pPr>
            <a:r>
              <a:rPr lang="ar-IQ" dirty="0" smtClean="0"/>
              <a:t>الدماغ نامي بشكل جيد وخصوصاً قشرة الدماغ ويوجد للثدييات 12 زوجاً من الاعصاب القحفية.</a:t>
            </a:r>
            <a:endParaRPr lang="en-US" dirty="0" smtClean="0"/>
          </a:p>
          <a:p>
            <a:pPr lvl="0" algn="just" rtl="1">
              <a:buNone/>
            </a:pPr>
            <a:r>
              <a:rPr lang="ar-IQ" dirty="0" smtClean="0"/>
              <a:t>المجمع موجود في وحيدة المسلك </a:t>
            </a:r>
            <a:r>
              <a:rPr lang="en-US" dirty="0" smtClean="0"/>
              <a:t>(</a:t>
            </a:r>
            <a:r>
              <a:rPr lang="en-US" dirty="0" err="1" smtClean="0"/>
              <a:t>Monotremata</a:t>
            </a:r>
            <a:r>
              <a:rPr lang="en-US" dirty="0" smtClean="0"/>
              <a:t>)</a:t>
            </a:r>
            <a:r>
              <a:rPr lang="ar-IQ" dirty="0" smtClean="0"/>
              <a:t> وهناك مجمع ضحل في الكيسيات </a:t>
            </a:r>
            <a:r>
              <a:rPr lang="en-US" dirty="0" smtClean="0"/>
              <a:t>(</a:t>
            </a:r>
            <a:r>
              <a:rPr lang="en-US" dirty="0" err="1" smtClean="0"/>
              <a:t>Marsupialia</a:t>
            </a:r>
            <a:r>
              <a:rPr lang="en-US" dirty="0" smtClean="0"/>
              <a:t>)</a:t>
            </a:r>
            <a:r>
              <a:rPr lang="ar-IQ" dirty="0" smtClean="0"/>
              <a:t> ينفقد في الغالبية العظمى في الثدييات.</a:t>
            </a:r>
            <a:endParaRPr lang="en-US" dirty="0" smtClean="0"/>
          </a:p>
          <a:p>
            <a:pPr lvl="0" algn="just" rtl="1">
              <a:buNone/>
            </a:pPr>
            <a:r>
              <a:rPr lang="ar-IQ" dirty="0" smtClean="0"/>
              <a:t>الاجناس منفصلة والاخصاب داخلي وهي تمتلك اعضاء جماع ذكرية خارجية. البيوض المخصبة تنمو في الرحم </a:t>
            </a:r>
            <a:r>
              <a:rPr lang="en-US" dirty="0" smtClean="0"/>
              <a:t>(Uterus)</a:t>
            </a:r>
            <a:r>
              <a:rPr lang="ar-IQ" dirty="0" smtClean="0"/>
              <a:t> وتتصل بسخد (يكون مفقوداً في احادية المسلك ومختزلاً في الكيسيات) وهناك ثلاثة اغشية جنينية ينمو داخلها الجنين هي: السلي </a:t>
            </a:r>
            <a:r>
              <a:rPr lang="en-US" dirty="0" smtClean="0"/>
              <a:t>(Amnion)</a:t>
            </a:r>
            <a:r>
              <a:rPr lang="ar-IQ" dirty="0" smtClean="0"/>
              <a:t>، والمشيمي </a:t>
            </a:r>
            <a:r>
              <a:rPr lang="en-US" dirty="0" smtClean="0"/>
              <a:t>(</a:t>
            </a:r>
            <a:r>
              <a:rPr lang="en-US" dirty="0" err="1" smtClean="0"/>
              <a:t>Chorion</a:t>
            </a:r>
            <a:r>
              <a:rPr lang="en-US" dirty="0" smtClean="0"/>
              <a:t>)</a:t>
            </a:r>
            <a:r>
              <a:rPr lang="ar-IQ" dirty="0" smtClean="0"/>
              <a:t> واللقانقي </a:t>
            </a:r>
            <a:r>
              <a:rPr lang="en-US" dirty="0" smtClean="0"/>
              <a:t>(</a:t>
            </a:r>
            <a:r>
              <a:rPr lang="en-US" dirty="0" err="1" smtClean="0"/>
              <a:t>Allantois</a:t>
            </a:r>
            <a:r>
              <a:rPr lang="en-US" dirty="0" smtClean="0"/>
              <a:t>)</a:t>
            </a:r>
            <a:r>
              <a:rPr lang="ar-IQ" dirty="0" smtClean="0"/>
              <a:t>. وينمو الصغير اعتماداً على الحليب من الغدد اللبنية </a:t>
            </a:r>
            <a:r>
              <a:rPr lang="en-US" dirty="0" smtClean="0"/>
              <a:t>(Mammary glands)</a:t>
            </a:r>
            <a:r>
              <a:rPr lang="ar-IQ" dirty="0" smtClean="0"/>
              <a:t> في مراحله الاولى.</a:t>
            </a:r>
            <a:endParaRPr lang="en-US" dirty="0" smtClean="0"/>
          </a:p>
          <a:p>
            <a:pPr rtl="1"/>
            <a:r>
              <a:rPr lang="en-US" dirty="0" smtClean="0"/>
              <a: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a:t>
            </a:r>
            <a:r>
              <a:rPr lang="en-US" dirty="0" err="1" smtClean="0"/>
              <a:t>mammalia</a:t>
            </a:r>
            <a:endParaRPr lang="en-US" dirty="0"/>
          </a:p>
        </p:txBody>
      </p:sp>
      <p:sp>
        <p:nvSpPr>
          <p:cNvPr id="3" name="Content Placeholder 2"/>
          <p:cNvSpPr>
            <a:spLocks noGrp="1"/>
          </p:cNvSpPr>
          <p:nvPr>
            <p:ph idx="1"/>
          </p:nvPr>
        </p:nvSpPr>
        <p:spPr/>
        <p:txBody>
          <a:bodyPr>
            <a:normAutofit fontScale="70000" lnSpcReduction="20000"/>
          </a:bodyPr>
          <a:lstStyle/>
          <a:p>
            <a:pPr lvl="0" algn="just" rtl="1">
              <a:buNone/>
            </a:pPr>
            <a:r>
              <a:rPr lang="ar-IQ" b="1" dirty="0" smtClean="0"/>
              <a:t>الصنيف: الثدييات الاولية                        </a:t>
            </a:r>
            <a:r>
              <a:rPr lang="en-US" b="1" dirty="0" smtClean="0"/>
              <a:t>Subclass: </a:t>
            </a:r>
            <a:r>
              <a:rPr lang="en-US" b="1" dirty="0" err="1" smtClean="0"/>
              <a:t>Prototheria</a:t>
            </a:r>
            <a:endParaRPr lang="en-US" dirty="0" smtClean="0"/>
          </a:p>
          <a:p>
            <a:pPr algn="just" rtl="1">
              <a:buNone/>
            </a:pPr>
            <a:r>
              <a:rPr lang="ar-IQ" dirty="0" smtClean="0"/>
              <a:t>ظهرت هذه المجموعة من الثدييات خلال الفترة الطباشيرية </a:t>
            </a:r>
            <a:r>
              <a:rPr lang="en-US" dirty="0" smtClean="0"/>
              <a:t>(Cretaceous period)</a:t>
            </a:r>
            <a:r>
              <a:rPr lang="ar-IQ" dirty="0" smtClean="0"/>
              <a:t> والفترة المبكرة من الحقبة الحديثة </a:t>
            </a:r>
            <a:r>
              <a:rPr lang="en-US" dirty="0" smtClean="0"/>
              <a:t>(Cenozoic era)</a:t>
            </a:r>
            <a:r>
              <a:rPr lang="ar-IQ" dirty="0" smtClean="0"/>
              <a:t> وانقرضت في معظمها وهي ممثلة الان برتبة واحدة هي وحيدة المسلك.</a:t>
            </a:r>
            <a:endParaRPr lang="en-US" dirty="0" smtClean="0"/>
          </a:p>
          <a:p>
            <a:pPr algn="just" rtl="1">
              <a:buNone/>
            </a:pPr>
            <a:r>
              <a:rPr lang="ar-IQ" b="1" dirty="0" smtClean="0"/>
              <a:t>أ- الرتبة: وحيدة المسلك                               </a:t>
            </a:r>
            <a:r>
              <a:rPr lang="en-US" b="1" dirty="0" smtClean="0"/>
              <a:t>Order: </a:t>
            </a:r>
            <a:r>
              <a:rPr lang="en-US" b="1" dirty="0" err="1" smtClean="0"/>
              <a:t>Monotremata</a:t>
            </a:r>
            <a:endParaRPr lang="en-US" dirty="0" smtClean="0"/>
          </a:p>
          <a:p>
            <a:pPr algn="just" rtl="1">
              <a:buNone/>
            </a:pPr>
            <a:r>
              <a:rPr lang="ar-IQ" dirty="0" smtClean="0"/>
              <a:t>وتضم ثدييات بيوضة </a:t>
            </a:r>
            <a:r>
              <a:rPr lang="en-US" dirty="0" smtClean="0"/>
              <a:t>Oviparous</a:t>
            </a:r>
            <a:r>
              <a:rPr lang="ar-IQ" dirty="0" smtClean="0"/>
              <a:t> تتمثل بثلاثة انواع تتواجد في استراليا وتاسمانيا وغينيا الجديدة. واشهرها هو منقار البط </a:t>
            </a:r>
            <a:r>
              <a:rPr lang="en-US" dirty="0" smtClean="0"/>
              <a:t>(Duck-billed)</a:t>
            </a:r>
            <a:r>
              <a:rPr lang="ar-IQ" dirty="0" smtClean="0"/>
              <a:t>  </a:t>
            </a:r>
            <a:r>
              <a:rPr lang="en-US" i="1" dirty="0" err="1" smtClean="0"/>
              <a:t>Ornithorhynchus</a:t>
            </a:r>
            <a:r>
              <a:rPr lang="en-US" i="1" dirty="0" smtClean="0"/>
              <a:t> </a:t>
            </a:r>
            <a:r>
              <a:rPr lang="en-US" i="1" dirty="0" err="1" smtClean="0"/>
              <a:t>anatinus</a:t>
            </a:r>
            <a:r>
              <a:rPr lang="ar-IQ" dirty="0" smtClean="0"/>
              <a:t>  </a:t>
            </a:r>
            <a:r>
              <a:rPr lang="en-US" dirty="0" smtClean="0"/>
              <a:t>(Platypus)</a:t>
            </a:r>
            <a:r>
              <a:rPr lang="ar-IQ" dirty="0" smtClean="0"/>
              <a:t> الذي يظهر العديد من صفات الطيور حيث يمتلك منقار لحمي مزود بنهايات حسية ويشبه منقار البط والانثى تمتلك مبيضاً واحداً وتضع بيوض ولافراد هذه الرتبة منطقة مجمع تفتح من خلالها الى الخارج الفتحات البولية والتناسلية والمخرجية، ومن الانواع الاخرى آكل النمل الشائك </a:t>
            </a:r>
            <a:r>
              <a:rPr lang="en-US" dirty="0" smtClean="0"/>
              <a:t>Echidna</a:t>
            </a:r>
            <a:r>
              <a:rPr lang="ar-IQ" dirty="0" smtClean="0"/>
              <a:t> ، </a:t>
            </a:r>
            <a:r>
              <a:rPr lang="en-US" i="1" dirty="0" err="1" smtClean="0"/>
              <a:t>Tachyglossus</a:t>
            </a:r>
            <a:r>
              <a:rPr lang="en-US" dirty="0" smtClean="0"/>
              <a:t> sp.</a:t>
            </a:r>
            <a:r>
              <a:rPr lang="ar-IQ" dirty="0" smtClean="0"/>
              <a:t> الذي يمتاز بامتلاك خطم ضيق وطويل متكيف للتغذية على النمل الذي يمثل غذائه الرئيس.</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a:t>
            </a:r>
            <a:r>
              <a:rPr lang="en-US" dirty="0" err="1" smtClean="0"/>
              <a:t>mammalia</a:t>
            </a:r>
            <a:endParaRPr lang="en-US" dirty="0"/>
          </a:p>
        </p:txBody>
      </p:sp>
      <p:sp>
        <p:nvSpPr>
          <p:cNvPr id="3" name="Content Placeholder 2"/>
          <p:cNvSpPr>
            <a:spLocks noGrp="1"/>
          </p:cNvSpPr>
          <p:nvPr>
            <p:ph idx="1"/>
          </p:nvPr>
        </p:nvSpPr>
        <p:spPr/>
        <p:txBody>
          <a:bodyPr>
            <a:normAutofit fontScale="85000" lnSpcReduction="20000"/>
          </a:bodyPr>
          <a:lstStyle/>
          <a:p>
            <a:pPr lvl="0" algn="just" rtl="1">
              <a:buNone/>
            </a:pPr>
            <a:r>
              <a:rPr lang="ar-IQ" b="1" dirty="0" smtClean="0"/>
              <a:t>الصنيف: الثدييات البعدية                         </a:t>
            </a:r>
            <a:r>
              <a:rPr lang="en-US" b="1" dirty="0" smtClean="0"/>
              <a:t>Subclass: </a:t>
            </a:r>
            <a:r>
              <a:rPr lang="en-US" b="1" dirty="0" err="1" smtClean="0"/>
              <a:t>Metatheria</a:t>
            </a:r>
            <a:endParaRPr lang="en-US" dirty="0" smtClean="0"/>
          </a:p>
          <a:p>
            <a:pPr algn="just" rtl="1">
              <a:buNone/>
            </a:pPr>
            <a:r>
              <a:rPr lang="ar-IQ" dirty="0" smtClean="0"/>
              <a:t>وهي ثدييات تتمثل برتبة واحدة هي الثدييات الكيسية او الكيسيات </a:t>
            </a:r>
            <a:r>
              <a:rPr lang="en-US" dirty="0" smtClean="0"/>
              <a:t>Marsupial mammals</a:t>
            </a:r>
            <a:r>
              <a:rPr lang="ar-IQ" dirty="0" smtClean="0"/>
              <a:t>.</a:t>
            </a:r>
            <a:r>
              <a:rPr lang="ar-IQ" b="1" dirty="0" smtClean="0"/>
              <a:t> </a:t>
            </a:r>
            <a:endParaRPr lang="en-US" dirty="0" smtClean="0"/>
          </a:p>
          <a:p>
            <a:pPr algn="just" rtl="1">
              <a:buNone/>
            </a:pPr>
            <a:r>
              <a:rPr lang="ar-IQ" b="1" dirty="0" smtClean="0"/>
              <a:t>أ- الرتبة: الكيسيات                                     </a:t>
            </a:r>
            <a:r>
              <a:rPr lang="en-US" b="1" dirty="0" smtClean="0"/>
              <a:t>Order: </a:t>
            </a:r>
            <a:r>
              <a:rPr lang="en-US" b="1" dirty="0" err="1" smtClean="0"/>
              <a:t>Marsupialia</a:t>
            </a:r>
            <a:endParaRPr lang="en-US" dirty="0" smtClean="0"/>
          </a:p>
          <a:p>
            <a:pPr algn="just" rtl="1">
              <a:buNone/>
            </a:pPr>
            <a:r>
              <a:rPr lang="ar-IQ" dirty="0" smtClean="0"/>
              <a:t>وهي ثدييات تتميز بأمتلاكها كيس بطني </a:t>
            </a:r>
            <a:r>
              <a:rPr lang="en-US" dirty="0" err="1" smtClean="0"/>
              <a:t>Marsupium</a:t>
            </a:r>
            <a:r>
              <a:rPr lang="ar-IQ" dirty="0" smtClean="0"/>
              <a:t> تضع صغارها فيه في وقت مبكر وهي غير مكتملة النمو ولذلك تستخدم الكيس البطني لاكمال نموها داخل هذا الكيس، ويوجد داخل الكيس غدد لبنية ذات حليمات. تتمثل هذه الرتبة بحوالي 260 نوع توجد جميعها في استراليا ويوجد منها نوع واحد في امريكا وهو </a:t>
            </a:r>
            <a:r>
              <a:rPr lang="en-US" dirty="0" smtClean="0"/>
              <a:t>Opossum</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52</TotalTime>
  <Words>1844</Words>
  <Application>Microsoft Office PowerPoint</Application>
  <PresentationFormat>On-screen Show (4:3)</PresentationFormat>
  <Paragraphs>81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Theme</vt:lpstr>
      <vt:lpstr>Mammalia Classification  of chordata</vt:lpstr>
      <vt:lpstr>Mammalia</vt:lpstr>
      <vt:lpstr>Characteristics of mammalia</vt:lpstr>
      <vt:lpstr>Characteristics of mammalia</vt:lpstr>
      <vt:lpstr>Characteristics of mammalia</vt:lpstr>
      <vt:lpstr>Classification of mammalia</vt:lpstr>
      <vt:lpstr>Slide 7</vt:lpstr>
      <vt:lpstr>Classification of mammalia</vt:lpstr>
      <vt:lpstr>Slide 9</vt:lpstr>
      <vt:lpstr>Eutheria</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Mammalia Classification  of chordata</dc:title>
  <dc:creator>ssc</dc:creator>
  <cp:lastModifiedBy>ssc</cp:lastModifiedBy>
  <cp:revision>12</cp:revision>
  <dcterms:created xsi:type="dcterms:W3CDTF">2018-11-17T13:33:46Z</dcterms:created>
  <dcterms:modified xsi:type="dcterms:W3CDTF">2018-11-17T14:26:31Z</dcterms:modified>
</cp:coreProperties>
</file>